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1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2011"/>
            <a:ext cx="91440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2310"/>
            <a:ext cx="91440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9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3808"/>
            <a:ext cx="2628900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3808"/>
            <a:ext cx="7734300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4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37704"/>
            <a:ext cx="1051560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1392"/>
            <a:ext cx="1051560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3809"/>
            <a:ext cx="1051560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05318"/>
            <a:ext cx="5157787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39085"/>
            <a:ext cx="515778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5318"/>
            <a:ext cx="5183188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9085"/>
            <a:ext cx="5183188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7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9082"/>
            <a:ext cx="6172200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19082"/>
            <a:ext cx="6172200" cy="552344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3809"/>
            <a:ext cx="1051560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9042"/>
            <a:ext cx="1051560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22D2-0289-4A41-BBA0-62016538AB0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203864"/>
            <a:ext cx="41148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566203"/>
            <a:ext cx="7532914" cy="523514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2622625" y="2414253"/>
            <a:ext cx="214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to harmful algal blooms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472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availability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California market squid</a:t>
            </a:r>
          </a:p>
          <a:p>
            <a:r>
              <a:rPr lang="en-US" sz="1400" dirty="0"/>
              <a:t>Increases in distribution created an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2010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Kelp, urchin, abalone</a:t>
            </a:r>
          </a:p>
          <a:p>
            <a:r>
              <a:rPr lang="en-US" sz="1400" dirty="0"/>
              <a:t>Population declines and fishery closures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365632" y="4476046"/>
            <a:ext cx="2585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Pacific bluefin tuna</a:t>
            </a:r>
          </a:p>
          <a:p>
            <a:pPr algn="r"/>
            <a:r>
              <a:rPr lang="en-US" sz="1400" dirty="0"/>
              <a:t>Increased abundance was a boon for the recreational fishing industry but caused early closures in commercial fishery.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6365632" y="1324096"/>
            <a:ext cx="278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 species</a:t>
            </a:r>
          </a:p>
          <a:p>
            <a:pPr algn="r"/>
            <a:r>
              <a:rPr lang="en-US" sz="1400" dirty="0"/>
              <a:t>Revenues spiked mid-heatwave due to record high prices and strong recruitment before the heatwave.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717323" y="182907"/>
            <a:ext cx="2326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Bocaccio rockfish</a:t>
            </a:r>
          </a:p>
          <a:p>
            <a:pPr algn="r"/>
            <a:r>
              <a:rPr lang="en-US" sz="1400" dirty="0"/>
              <a:t>Enormously high recruitment rebuilt this previously threatened fish stock.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2351315" y="3451687"/>
            <a:ext cx="2856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Sardine and anchovy</a:t>
            </a:r>
          </a:p>
          <a:p>
            <a:pPr algn="r"/>
            <a:r>
              <a:rPr lang="en-US" sz="1400" dirty="0"/>
              <a:t>Low sardine productivity and high anchovy productivity reversed expectations for warm years.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3692748" y="7058154"/>
            <a:ext cx="480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Social-ecological impact of the heatwave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7CE9A-06A9-AAFF-18E1-43C067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" t="13345" r="47625" b="11768"/>
          <a:stretch/>
        </p:blipFill>
        <p:spPr>
          <a:xfrm>
            <a:off x="9162921" y="221589"/>
            <a:ext cx="91654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C033B-1CDB-5554-7C00-1E73D997F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9" t="18502" r="35094" b="6050"/>
          <a:stretch/>
        </p:blipFill>
        <p:spPr>
          <a:xfrm>
            <a:off x="9166099" y="1343217"/>
            <a:ext cx="913363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6189A-F0C8-DD23-75F3-1F31DC848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31" t="-3444" r="23875" b="3444"/>
          <a:stretch/>
        </p:blipFill>
        <p:spPr>
          <a:xfrm>
            <a:off x="2217240" y="281074"/>
            <a:ext cx="91487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24FED8-5A43-D247-DB91-CD8FD5C9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403"/>
          <a:stretch/>
        </p:blipFill>
        <p:spPr>
          <a:xfrm>
            <a:off x="2205043" y="1367946"/>
            <a:ext cx="955720" cy="91354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48E654-69DE-7F4D-56DD-176331758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61" t="-769" r="22828" b="769"/>
          <a:stretch/>
        </p:blipFill>
        <p:spPr>
          <a:xfrm>
            <a:off x="4943545" y="2438662"/>
            <a:ext cx="915132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173D37-1DD2-BECB-C6DF-B72EC04555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6" t="7690" r="52851" b="7643"/>
          <a:stretch/>
        </p:blipFill>
        <p:spPr>
          <a:xfrm>
            <a:off x="2978620" y="451504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5689EA-5875-2F1D-B6CA-9078E9E080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00" t="15869" r="52863" b="15845"/>
          <a:stretch/>
        </p:blipFill>
        <p:spPr>
          <a:xfrm>
            <a:off x="8986997" y="4511599"/>
            <a:ext cx="914401" cy="91354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B7F835-E986-25D4-89C9-094E876302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632" t="-3307" r="62452" b="507"/>
          <a:stretch/>
        </p:blipFill>
        <p:spPr>
          <a:xfrm>
            <a:off x="5291056" y="3524622"/>
            <a:ext cx="913226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73DCFD6-8210-4B3B-2F25-8D034A7CC1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73" t="9164" r="73398" b="-9164"/>
          <a:stretch/>
        </p:blipFill>
        <p:spPr>
          <a:xfrm flipH="1">
            <a:off x="6078672" y="3559036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6BCB1E-6202-461B-8BAC-D12D7700C8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052" t="-26956" r="45172" b="3405"/>
          <a:stretch/>
        </p:blipFill>
        <p:spPr>
          <a:xfrm rot="19291599">
            <a:off x="7469027" y="3409849"/>
            <a:ext cx="954419" cy="952704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6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469231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3058241" y="2414253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HABs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20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Urchin/abalone</a:t>
            </a:r>
          </a:p>
          <a:p>
            <a:r>
              <a:rPr lang="en-US" sz="1400" dirty="0"/>
              <a:t>Population declines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648963" y="4476046"/>
            <a:ext cx="2301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Increased abundance was a boon for the recreational fishing industry.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46FDA-D602-254E-8561-8EF2991C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4" r="41717"/>
          <a:stretch/>
        </p:blipFill>
        <p:spPr>
          <a:xfrm>
            <a:off x="2221818" y="1370136"/>
            <a:ext cx="915779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10F9DE-2F5D-F24A-A9EB-BF39EBD1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9" t="6596" r="3724" b="7213"/>
          <a:stretch/>
        </p:blipFill>
        <p:spPr>
          <a:xfrm>
            <a:off x="3026811" y="4540749"/>
            <a:ext cx="914088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94F57-55F0-704B-A5E4-0CB3CB94A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1" b="8522"/>
          <a:stretch/>
        </p:blipFill>
        <p:spPr>
          <a:xfrm>
            <a:off x="4829796" y="24378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DA078-1E01-254F-B051-988BEEDF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63" y="30092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0CB3C2-9C5E-2041-8B1D-CCDEE979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49"/>
          <a:stretch/>
        </p:blipFill>
        <p:spPr>
          <a:xfrm>
            <a:off x="7531870" y="337928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C44F3-2056-C746-B346-816164B8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42" y="43881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7028636" y="1324096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</a:t>
            </a:r>
          </a:p>
          <a:p>
            <a:pPr algn="r"/>
            <a:r>
              <a:rPr lang="en-US" sz="1400" dirty="0"/>
              <a:t>Major heatwave and climate change winner – but don’t know why yet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923458" y="182907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Bocaccio</a:t>
            </a:r>
          </a:p>
          <a:p>
            <a:pPr algn="r"/>
            <a:r>
              <a:rPr lang="en-US" sz="1400" dirty="0"/>
              <a:t>Enormously high recruitment rebuilds threatened fish stock.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71D068-1049-4948-B73B-66B4EB16A2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50" r="9560"/>
          <a:stretch/>
        </p:blipFill>
        <p:spPr>
          <a:xfrm>
            <a:off x="6045918" y="3518068"/>
            <a:ext cx="91513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 descr="A picture containing fish&#10;&#10;Description automatically generated">
            <a:extLst>
              <a:ext uri="{FF2B5EF4-FFF2-40B4-BE49-F238E27FC236}">
                <a16:creationId xmlns:a16="http://schemas.microsoft.com/office/drawing/2014/main" id="{D4B7DEE5-F361-264D-B203-B43FD80037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32" t="13987" r="38810" b="17743"/>
          <a:stretch/>
        </p:blipFill>
        <p:spPr>
          <a:xfrm>
            <a:off x="5304262" y="3491393"/>
            <a:ext cx="91249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3747569" y="3451687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Sardine/anchovy</a:t>
            </a:r>
          </a:p>
          <a:p>
            <a:r>
              <a:rPr lang="en-US" sz="1400" dirty="0"/>
              <a:t>Sardines low while anchovies high; surprise!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4080013" y="7058154"/>
            <a:ext cx="4075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Ecological impact of the heatwave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7CE9A-06A9-AAFF-18E1-43C067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33" t="13345" r="47625" b="11768"/>
          <a:stretch/>
        </p:blipFill>
        <p:spPr>
          <a:xfrm>
            <a:off x="9162921" y="221589"/>
            <a:ext cx="91654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C033B-1CDB-5554-7C00-1E73D997F4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959" t="18502" r="35094" b="6050"/>
          <a:stretch/>
        </p:blipFill>
        <p:spPr>
          <a:xfrm>
            <a:off x="9166099" y="1343217"/>
            <a:ext cx="913363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754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324</Words>
  <Application>Microsoft Macintosh PowerPoint</Application>
  <PresentationFormat>Custom</PresentationFormat>
  <Paragraphs>54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45</cp:revision>
  <cp:lastPrinted>2022-10-11T16:30:01Z</cp:lastPrinted>
  <dcterms:created xsi:type="dcterms:W3CDTF">2021-12-02T18:23:32Z</dcterms:created>
  <dcterms:modified xsi:type="dcterms:W3CDTF">2022-10-11T16:32:38Z</dcterms:modified>
</cp:coreProperties>
</file>